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7" r:id="rId6"/>
    <p:sldId id="257" r:id="rId7"/>
    <p:sldId id="258" r:id="rId8"/>
    <p:sldId id="278" r:id="rId9"/>
    <p:sldId id="279" r:id="rId10"/>
    <p:sldId id="259" r:id="rId11"/>
    <p:sldId id="260" r:id="rId12"/>
    <p:sldId id="261" r:id="rId13"/>
    <p:sldId id="280" r:id="rId14"/>
    <p:sldId id="281" r:id="rId15"/>
    <p:sldId id="274" r:id="rId16"/>
    <p:sldId id="264" r:id="rId17"/>
    <p:sldId id="282" r:id="rId18"/>
    <p:sldId id="285" r:id="rId19"/>
    <p:sldId id="283" r:id="rId20"/>
    <p:sldId id="286" r:id="rId21"/>
    <p:sldId id="287" r:id="rId22"/>
    <p:sldId id="288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7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4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42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1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svg"/><Relationship Id="rId12" Type="http://schemas.openxmlformats.org/officeDocument/2006/relationships/image" Target="../media/image31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microsoft.com/office/2007/relationships/media" Target="../media/media2.m4a"/><Relationship Id="rId7" Type="http://schemas.openxmlformats.org/officeDocument/2006/relationships/image" Target="../media/image29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NULL" TargetMode="External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microsoft.com/office/2007/relationships/media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0.jpeg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Greeta</a:t>
            </a:r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3537983"/>
          </a:xfrm>
        </p:spPr>
        <p:txBody>
          <a:bodyPr>
            <a:normAutofit/>
          </a:bodyPr>
          <a:lstStyle/>
          <a:p>
            <a:r>
              <a:rPr lang="en-US" dirty="0"/>
              <a:t>Automated Welcome Scenario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Team: Among Us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Personalize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WhatsApp Audio 2023-11-11 at 11.37.41">
            <a:hlinkClick r:id="" action="ppaction://media"/>
            <a:extLst>
              <a:ext uri="{FF2B5EF4-FFF2-40B4-BE49-F238E27FC236}">
                <a16:creationId xmlns:a16="http://schemas.microsoft.com/office/drawing/2014/main" id="{4A5AE8BE-A786-5392-965C-6CFB80C438D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77" end="694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7767" y="6321850"/>
            <a:ext cx="487363" cy="487362"/>
          </a:xfrm>
          <a:prstGeom prst="rect">
            <a:avLst/>
          </a:prstGeom>
        </p:spPr>
      </p:pic>
      <p:pic>
        <p:nvPicPr>
          <p:cNvPr id="7" name="seat_adjust">
            <a:hlinkClick r:id="" action="ppaction://media"/>
            <a:extLst>
              <a:ext uri="{FF2B5EF4-FFF2-40B4-BE49-F238E27FC236}">
                <a16:creationId xmlns:a16="http://schemas.microsoft.com/office/drawing/2014/main" id="{F78E0A6E-64E2-F83C-987E-DAC7C1EEDB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16816" y="2388201"/>
            <a:ext cx="6993154" cy="39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Personalize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0D0CB1A1-0A53-82B9-D771-E4FF99B0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26" y="3201787"/>
            <a:ext cx="1086091" cy="1086091"/>
          </a:xfrm>
          <a:prstGeom prst="rect">
            <a:avLst/>
          </a:prstGeom>
        </p:spPr>
      </p:pic>
      <p:pic>
        <p:nvPicPr>
          <p:cNvPr id="9" name="Graphic 8" descr="Headphones">
            <a:extLst>
              <a:ext uri="{FF2B5EF4-FFF2-40B4-BE49-F238E27FC236}">
                <a16:creationId xmlns:a16="http://schemas.microsoft.com/office/drawing/2014/main" id="{B5F36732-4487-7B9D-BAD0-11A29BC49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8521" y="3143159"/>
            <a:ext cx="1203345" cy="12033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98DB61-6932-527A-F558-EA6C6E14EBE0}"/>
              </a:ext>
            </a:extLst>
          </p:cNvPr>
          <p:cNvCxnSpPr>
            <a:cxnSpLocks/>
          </p:cNvCxnSpPr>
          <p:nvPr/>
        </p:nvCxnSpPr>
        <p:spPr>
          <a:xfrm>
            <a:off x="4953964" y="3753491"/>
            <a:ext cx="1979272" cy="0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Graphic 11" descr="Speakers">
            <a:extLst>
              <a:ext uri="{FF2B5EF4-FFF2-40B4-BE49-F238E27FC236}">
                <a16:creationId xmlns:a16="http://schemas.microsoft.com/office/drawing/2014/main" id="{44EED2A0-95FF-4339-795B-39F038EA3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47571" y="3057479"/>
            <a:ext cx="1374704" cy="1374704"/>
          </a:xfrm>
          <a:prstGeom prst="rect">
            <a:avLst/>
          </a:prstGeom>
        </p:spPr>
      </p:pic>
      <p:pic>
        <p:nvPicPr>
          <p:cNvPr id="14" name="Graphic 13" descr="Car">
            <a:extLst>
              <a:ext uri="{FF2B5EF4-FFF2-40B4-BE49-F238E27FC236}">
                <a16:creationId xmlns:a16="http://schemas.microsoft.com/office/drawing/2014/main" id="{5FAAC095-A2DF-B957-9314-D1DF2036F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8463" y="3143159"/>
            <a:ext cx="1203345" cy="1203345"/>
          </a:xfrm>
          <a:prstGeom prst="rect">
            <a:avLst/>
          </a:prstGeom>
        </p:spPr>
      </p:pic>
      <p:pic>
        <p:nvPicPr>
          <p:cNvPr id="15" name="WhatsApp Audio 2023-11-11 at 11.37.44">
            <a:hlinkClick r:id="" action="ppaction://media"/>
            <a:extLst>
              <a:ext uri="{FF2B5EF4-FFF2-40B4-BE49-F238E27FC236}">
                <a16:creationId xmlns:a16="http://schemas.microsoft.com/office/drawing/2014/main" id="{2B76FAD6-E1A2-B3FD-39C8-044B56F107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54" end="463.979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1983" y="609395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So Much More..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with smart home devices for seamless transition from home to car.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Driver condition check.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Driver emotion matching.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Visually interactive body.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1C670-1B99-E1B3-744D-09309F1B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01" b="22529"/>
          <a:stretch/>
        </p:blipFill>
        <p:spPr>
          <a:xfrm>
            <a:off x="501310" y="603051"/>
            <a:ext cx="3976789" cy="5123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How do we scale?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sz="3600" noProof="0" dirty="0"/>
              <a:t>Greeter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door open on unlock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song and cabin climate control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sz="3600" dirty="0"/>
              <a:t>Friend 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Face authentication on user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Calendar sync for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Seamless music transition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29" y="3400981"/>
            <a:ext cx="3933685" cy="991689"/>
          </a:xfrm>
        </p:spPr>
        <p:txBody>
          <a:bodyPr/>
          <a:lstStyle/>
          <a:p>
            <a:r>
              <a:rPr lang="en-US" sz="3600" dirty="0"/>
              <a:t>Companion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72306" y="4670979"/>
            <a:ext cx="2693129" cy="11516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Driver driving capability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Seamless integration with smart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Visually interactive B pillar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79F0753-B120-C98B-609A-C4AE5416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59" y="457832"/>
            <a:ext cx="3102015" cy="2612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CB96FCF-534F-95DB-CCC9-B3B3D181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Our Development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E74B73-6496-872B-8967-893769FEE41A}"/>
              </a:ext>
            </a:extLst>
          </p:cNvPr>
          <p:cNvSpPr txBox="1"/>
          <p:nvPr/>
        </p:nvSpPr>
        <p:spPr>
          <a:xfrm>
            <a:off x="2797307" y="1990507"/>
            <a:ext cx="77340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Phase 1:  Understanding the needs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Key Points Queried: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Why do we need a greeter?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What can we expect from a greeter?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What can we add more?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+mj-lt"/>
            </a:endParaRP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Ideate and brainstorm!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468302-BF64-F4D6-3658-579B1C96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96" y="3744833"/>
            <a:ext cx="5311600" cy="2705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62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96FCF-534F-95DB-CCC9-B3B3D181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819" y="537454"/>
            <a:ext cx="4936277" cy="575890"/>
          </a:xfrm>
        </p:spPr>
        <p:txBody>
          <a:bodyPr/>
          <a:lstStyle/>
          <a:p>
            <a:pPr algn="ctr"/>
            <a:r>
              <a:rPr lang="en-IN" dirty="0"/>
              <a:t>Our Development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E74B73-6496-872B-8967-893769FEE41A}"/>
              </a:ext>
            </a:extLst>
          </p:cNvPr>
          <p:cNvSpPr txBox="1"/>
          <p:nvPr/>
        </p:nvSpPr>
        <p:spPr>
          <a:xfrm>
            <a:off x="2797307" y="1990507"/>
            <a:ext cx="7734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Phase 2: Grouping the ideas.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Grouping the ideas as per: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Feature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Configuration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+mj-lt"/>
              </a:rPr>
              <a:t>Implementation difficulty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DBF108-92F8-EE05-A261-8802425228DA}"/>
              </a:ext>
            </a:extLst>
          </p:cNvPr>
          <p:cNvGrpSpPr/>
          <p:nvPr/>
        </p:nvGrpSpPr>
        <p:grpSpPr>
          <a:xfrm>
            <a:off x="7957756" y="760348"/>
            <a:ext cx="3173301" cy="3173301"/>
            <a:chOff x="7852527" y="1774826"/>
            <a:chExt cx="3173301" cy="3173301"/>
          </a:xfrm>
        </p:grpSpPr>
        <p:pic>
          <p:nvPicPr>
            <p:cNvPr id="3" name="Graphic 2" descr="Puzzle">
              <a:extLst>
                <a:ext uri="{FF2B5EF4-FFF2-40B4-BE49-F238E27FC236}">
                  <a16:creationId xmlns:a16="http://schemas.microsoft.com/office/drawing/2014/main" id="{13EE5B8B-2149-7782-3398-787547E0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C2DD9-4559-26D0-F48F-934A5DFE1CF9}"/>
                </a:ext>
              </a:extLst>
            </p:cNvPr>
            <p:cNvSpPr txBox="1"/>
            <p:nvPr/>
          </p:nvSpPr>
          <p:spPr>
            <a:xfrm>
              <a:off x="8507392" y="3105834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Recognize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68DE3A-13FA-7B63-0C0D-5BB2840093A5}"/>
              </a:ext>
            </a:extLst>
          </p:cNvPr>
          <p:cNvGrpSpPr/>
          <p:nvPr/>
        </p:nvGrpSpPr>
        <p:grpSpPr>
          <a:xfrm>
            <a:off x="3861190" y="3744833"/>
            <a:ext cx="3173301" cy="3173301"/>
            <a:chOff x="7852527" y="1774826"/>
            <a:chExt cx="3173301" cy="3173301"/>
          </a:xfrm>
        </p:grpSpPr>
        <p:pic>
          <p:nvPicPr>
            <p:cNvPr id="12" name="Graphic 11" descr="Puzzle">
              <a:extLst>
                <a:ext uri="{FF2B5EF4-FFF2-40B4-BE49-F238E27FC236}">
                  <a16:creationId xmlns:a16="http://schemas.microsoft.com/office/drawing/2014/main" id="{256A6B7D-5F72-F446-587C-D188E926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20549-19AE-5F9D-5A54-5CF0406F68F0}"/>
                </a:ext>
              </a:extLst>
            </p:cNvPr>
            <p:cNvSpPr txBox="1"/>
            <p:nvPr/>
          </p:nvSpPr>
          <p:spPr>
            <a:xfrm>
              <a:off x="8507392" y="3105834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Personalize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6130B3-9621-ED14-229A-6E9792FE10B0}"/>
              </a:ext>
            </a:extLst>
          </p:cNvPr>
          <p:cNvGrpSpPr/>
          <p:nvPr/>
        </p:nvGrpSpPr>
        <p:grpSpPr>
          <a:xfrm>
            <a:off x="7282702" y="3845682"/>
            <a:ext cx="3173301" cy="3173301"/>
            <a:chOff x="7852527" y="1774826"/>
            <a:chExt cx="3173301" cy="3173301"/>
          </a:xfrm>
        </p:grpSpPr>
        <p:pic>
          <p:nvPicPr>
            <p:cNvPr id="15" name="Graphic 14" descr="Puzzle">
              <a:extLst>
                <a:ext uri="{FF2B5EF4-FFF2-40B4-BE49-F238E27FC236}">
                  <a16:creationId xmlns:a16="http://schemas.microsoft.com/office/drawing/2014/main" id="{072469E7-4490-587D-77B8-760A67F0B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1CDC20-DF39-68BB-00C5-3C1D84AE1373}"/>
                </a:ext>
              </a:extLst>
            </p:cNvPr>
            <p:cNvSpPr txBox="1"/>
            <p:nvPr/>
          </p:nvSpPr>
          <p:spPr>
            <a:xfrm>
              <a:off x="8427171" y="3029794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Greet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44160-3CEB-65A6-DA1D-2E9AF068F127}"/>
              </a:ext>
            </a:extLst>
          </p:cNvPr>
          <p:cNvGrpSpPr/>
          <p:nvPr/>
        </p:nvGrpSpPr>
        <p:grpSpPr>
          <a:xfrm>
            <a:off x="3861190" y="3770869"/>
            <a:ext cx="3173301" cy="3173301"/>
            <a:chOff x="7852527" y="1774826"/>
            <a:chExt cx="3173301" cy="3173301"/>
          </a:xfrm>
        </p:grpSpPr>
        <p:pic>
          <p:nvPicPr>
            <p:cNvPr id="18" name="Graphic 17" descr="Puzzle">
              <a:extLst>
                <a:ext uri="{FF2B5EF4-FFF2-40B4-BE49-F238E27FC236}">
                  <a16:creationId xmlns:a16="http://schemas.microsoft.com/office/drawing/2014/main" id="{DAF9DB38-7E5A-D9AD-B4E0-7930E2E8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2B5BDC-00CA-283C-6597-5F148E6F4425}"/>
                </a:ext>
              </a:extLst>
            </p:cNvPr>
            <p:cNvSpPr txBox="1"/>
            <p:nvPr/>
          </p:nvSpPr>
          <p:spPr>
            <a:xfrm>
              <a:off x="8507392" y="3105834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Companion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64AE13-04E0-F7B0-936A-AB9AA17D4EDD}"/>
              </a:ext>
            </a:extLst>
          </p:cNvPr>
          <p:cNvGrpSpPr/>
          <p:nvPr/>
        </p:nvGrpSpPr>
        <p:grpSpPr>
          <a:xfrm>
            <a:off x="7282700" y="3845682"/>
            <a:ext cx="3173301" cy="3173301"/>
            <a:chOff x="7852527" y="1774826"/>
            <a:chExt cx="3173301" cy="3173301"/>
          </a:xfrm>
        </p:grpSpPr>
        <p:pic>
          <p:nvPicPr>
            <p:cNvPr id="21" name="Graphic 20" descr="Puzzle">
              <a:extLst>
                <a:ext uri="{FF2B5EF4-FFF2-40B4-BE49-F238E27FC236}">
                  <a16:creationId xmlns:a16="http://schemas.microsoft.com/office/drawing/2014/main" id="{EFFB8DB4-2A99-5604-2ECB-F961BC27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68A18-D968-87C9-61B1-3722E8698D36}"/>
                </a:ext>
              </a:extLst>
            </p:cNvPr>
            <p:cNvSpPr txBox="1"/>
            <p:nvPr/>
          </p:nvSpPr>
          <p:spPr>
            <a:xfrm>
              <a:off x="8427171" y="3029794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Friend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E4726E-2351-F8EB-D914-65CAE3B32C39}"/>
              </a:ext>
            </a:extLst>
          </p:cNvPr>
          <p:cNvGrpSpPr/>
          <p:nvPr/>
        </p:nvGrpSpPr>
        <p:grpSpPr>
          <a:xfrm>
            <a:off x="7923329" y="775519"/>
            <a:ext cx="3173301" cy="3173301"/>
            <a:chOff x="7852527" y="1774826"/>
            <a:chExt cx="3173301" cy="3173301"/>
          </a:xfrm>
        </p:grpSpPr>
        <p:pic>
          <p:nvPicPr>
            <p:cNvPr id="24" name="Graphic 23" descr="Puzzle">
              <a:extLst>
                <a:ext uri="{FF2B5EF4-FFF2-40B4-BE49-F238E27FC236}">
                  <a16:creationId xmlns:a16="http://schemas.microsoft.com/office/drawing/2014/main" id="{D8DCF929-5A67-2D59-CDBA-ADBA65B3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52527" y="1774826"/>
              <a:ext cx="3173301" cy="31733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D9A5E0-8FC8-12FE-B34B-63F21A891894}"/>
                </a:ext>
              </a:extLst>
            </p:cNvPr>
            <p:cNvSpPr txBox="1"/>
            <p:nvPr/>
          </p:nvSpPr>
          <p:spPr>
            <a:xfrm>
              <a:off x="8427171" y="2999546"/>
              <a:ext cx="202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Greeter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4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96FCF-534F-95DB-CCC9-B3B3D181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Our Development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5" name="Picture Placeholder 20">
            <a:extLst>
              <a:ext uri="{FF2B5EF4-FFF2-40B4-BE49-F238E27FC236}">
                <a16:creationId xmlns:a16="http://schemas.microsoft.com/office/drawing/2014/main" id="{6765D8F8-753B-D34B-D0C7-9D5493A3D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" r="1501"/>
          <a:stretch/>
        </p:blipFill>
        <p:spPr>
          <a:xfrm>
            <a:off x="6582741" y="2578328"/>
            <a:ext cx="4936277" cy="1479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Placeholder 22">
            <a:extLst>
              <a:ext uri="{FF2B5EF4-FFF2-40B4-BE49-F238E27FC236}">
                <a16:creationId xmlns:a16="http://schemas.microsoft.com/office/drawing/2014/main" id="{74C3348E-71B6-78C9-D3E5-A82887A6B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" r="765"/>
          <a:stretch/>
        </p:blipFill>
        <p:spPr>
          <a:xfrm>
            <a:off x="6582742" y="4057534"/>
            <a:ext cx="4936277" cy="1851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6B41CE-4EDE-0985-DA45-0091093CE292}"/>
              </a:ext>
            </a:extLst>
          </p:cNvPr>
          <p:cNvSpPr txBox="1"/>
          <p:nvPr/>
        </p:nvSpPr>
        <p:spPr>
          <a:xfrm>
            <a:off x="2797307" y="1990507"/>
            <a:ext cx="773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Phase 4: Working on the Recognize set of features.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Setting up the levels as per </a:t>
            </a: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configuration of vehicle.</a:t>
            </a:r>
          </a:p>
        </p:txBody>
      </p:sp>
    </p:spTree>
    <p:extLst>
      <p:ext uri="{BB962C8B-B14F-4D97-AF65-F5344CB8AC3E}">
        <p14:creationId xmlns:p14="http://schemas.microsoft.com/office/powerpoint/2010/main" val="226478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96FCF-534F-95DB-CCC9-B3B3D181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Our Development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B41CE-4EDE-0985-DA45-0091093CE292}"/>
              </a:ext>
            </a:extLst>
          </p:cNvPr>
          <p:cNvSpPr txBox="1"/>
          <p:nvPr/>
        </p:nvSpPr>
        <p:spPr>
          <a:xfrm>
            <a:off x="2797307" y="1990507"/>
            <a:ext cx="347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Phase 5: Codifying the logic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r>
              <a:rPr lang="en-IN" dirty="0">
                <a:solidFill>
                  <a:schemeClr val="bg1"/>
                </a:solidFill>
                <a:latin typeface="+mj-lt"/>
              </a:rPr>
              <a:t>Phase 6: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05A32-BF7D-8085-A391-DE9DC265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946" y="1990507"/>
            <a:ext cx="5522073" cy="4545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72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B96FCF-534F-95DB-CCC9-B3B3D181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WhatsApp Video 2023-11-11 at 17.44.55">
            <a:hlinkClick r:id="" action="ppaction://media"/>
            <a:extLst>
              <a:ext uri="{FF2B5EF4-FFF2-40B4-BE49-F238E27FC236}">
                <a16:creationId xmlns:a16="http://schemas.microsoft.com/office/drawing/2014/main" id="{F87D7093-981E-C7E9-CBDD-F4A94505BE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298" y="1611233"/>
            <a:ext cx="9753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8FAA-4273-01F8-97FD-D5A940F989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5900" y="3165475"/>
            <a:ext cx="546100" cy="579438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WhatsApp Video 2023-11-11 at 13.47.14">
            <a:hlinkClick r:id="" action="ppaction://media"/>
            <a:extLst>
              <a:ext uri="{FF2B5EF4-FFF2-40B4-BE49-F238E27FC236}">
                <a16:creationId xmlns:a16="http://schemas.microsoft.com/office/drawing/2014/main" id="{BCC9943F-6496-F88C-7CB5-1245427CD9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5927" y="163512"/>
            <a:ext cx="2803525" cy="6583363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0BC40433-C4CA-2D69-C34C-B7924545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3" y="3169023"/>
            <a:ext cx="4936277" cy="575890"/>
          </a:xfrm>
        </p:spPr>
        <p:txBody>
          <a:bodyPr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407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5733" y="2511706"/>
            <a:ext cx="2199190" cy="219285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09511" y="3083844"/>
            <a:ext cx="1951633" cy="1048575"/>
          </a:xfrm>
        </p:spPr>
        <p:txBody>
          <a:bodyPr/>
          <a:lstStyle/>
          <a:p>
            <a:r>
              <a:rPr lang="en-US" dirty="0"/>
              <a:t>Customer </a:t>
            </a:r>
          </a:p>
          <a:p>
            <a:r>
              <a:rPr lang="en-US" dirty="0"/>
              <a:t>Expectations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Relationship of the customer with the car is changing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Humanizing vehicles goes a long way in building trust in new technology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82261" y="4704557"/>
            <a:ext cx="2431015" cy="114894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YAFdJjbTu24 1"/>
              </a:rPr>
              <a:t>A vehicle is a gadget now!</a:t>
            </a:r>
            <a:endParaRPr lang="en-US" dirty="0">
              <a:solidFill>
                <a:srgbClr val="FFFFFF"/>
              </a:solidFill>
              <a:effectLst/>
              <a:latin typeface="YAFdJjbTu24 1"/>
            </a:endParaRPr>
          </a:p>
          <a:p>
            <a:r>
              <a:rPr lang="en-US" b="1" i="0" dirty="0">
                <a:solidFill>
                  <a:srgbClr val="FFFFFF"/>
                </a:solidFill>
                <a:effectLst/>
                <a:latin typeface="YAFdJjbTu24 1"/>
              </a:rPr>
              <a:t>Be the first to innovate!</a:t>
            </a:r>
            <a:endParaRPr lang="en-US" dirty="0">
              <a:solidFill>
                <a:srgbClr val="FFFFFF"/>
              </a:solidFill>
              <a:effectLst/>
              <a:latin typeface="YAFdJjbTu24 1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0DBDB7-171F-6ED6-18CF-9CB751F7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1954" y="2511706"/>
            <a:ext cx="2199190" cy="219285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E96C0DE-FBC6-2F5E-09D4-031BD67F4DF6}"/>
              </a:ext>
            </a:extLst>
          </p:cNvPr>
          <p:cNvSpPr txBox="1">
            <a:spLocks/>
          </p:cNvSpPr>
          <p:nvPr/>
        </p:nvSpPr>
        <p:spPr>
          <a:xfrm>
            <a:off x="4965732" y="3083844"/>
            <a:ext cx="1951633" cy="10485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Humanizing Technology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60A99E-C167-770F-B544-62C401211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8175" y="2511706"/>
            <a:ext cx="2199190" cy="219285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B77FD1A1-B539-FFEB-6502-C372093CA6B5}"/>
              </a:ext>
            </a:extLst>
          </p:cNvPr>
          <p:cNvSpPr txBox="1">
            <a:spLocks/>
          </p:cNvSpPr>
          <p:nvPr/>
        </p:nvSpPr>
        <p:spPr>
          <a:xfrm>
            <a:off x="8221953" y="3083844"/>
            <a:ext cx="1951633" cy="10485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Vehicle As a gadget</a:t>
            </a:r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E9189C16-7454-8987-3574-6B4C64BA1561}"/>
              </a:ext>
            </a:extLst>
          </p:cNvPr>
          <p:cNvSpPr txBox="1">
            <a:spLocks/>
          </p:cNvSpPr>
          <p:nvPr/>
        </p:nvSpPr>
        <p:spPr>
          <a:xfrm>
            <a:off x="3601186" y="57913"/>
            <a:ext cx="4989628" cy="192950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6"/>
                </a:solidFill>
              </a:rPr>
              <a:t>Greeta</a:t>
            </a:r>
            <a:r>
              <a:rPr lang="en-US" dirty="0"/>
              <a:t>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F1F6EB8-6A14-7ECC-5240-E453F9F9AA65}"/>
              </a:ext>
            </a:extLst>
          </p:cNvPr>
          <p:cNvSpPr txBox="1">
            <a:spLocks/>
          </p:cNvSpPr>
          <p:nvPr/>
        </p:nvSpPr>
        <p:spPr>
          <a:xfrm>
            <a:off x="4876620" y="1839140"/>
            <a:ext cx="4989628" cy="35379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Automated Welcome Scenario</a:t>
            </a: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4B504B-CDE4-D7FF-2AA8-351267242848}"/>
              </a:ext>
            </a:extLst>
          </p:cNvPr>
          <p:cNvSpPr txBox="1"/>
          <p:nvPr/>
        </p:nvSpPr>
        <p:spPr>
          <a:xfrm>
            <a:off x="288687" y="639665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Team: Among Us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Say Bye </a:t>
            </a:r>
            <a:r>
              <a:rPr lang="en-US" dirty="0" err="1"/>
              <a:t>Greeta</a:t>
            </a:r>
            <a:r>
              <a:rPr lang="en-US" dirty="0"/>
              <a:t>!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9FF1B5E-00E4-691E-5B01-10524FECC2DE}"/>
              </a:ext>
            </a:extLst>
          </p:cNvPr>
          <p:cNvSpPr txBox="1">
            <a:spLocks/>
          </p:cNvSpPr>
          <p:nvPr/>
        </p:nvSpPr>
        <p:spPr>
          <a:xfrm>
            <a:off x="512360" y="4452574"/>
            <a:ext cx="6018607" cy="57589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i="1" dirty="0">
                <a:solidFill>
                  <a:schemeClr val="bg1"/>
                </a:solidFill>
              </a:rPr>
              <a:t>Connecting your car through Human Touch!</a:t>
            </a:r>
          </a:p>
        </p:txBody>
      </p:sp>
      <p:pic>
        <p:nvPicPr>
          <p:cNvPr id="5" name="New Recording 12">
            <a:hlinkClick r:id="" action="ppaction://media"/>
            <a:extLst>
              <a:ext uri="{FF2B5EF4-FFF2-40B4-BE49-F238E27FC236}">
                <a16:creationId xmlns:a16="http://schemas.microsoft.com/office/drawing/2014/main" id="{6DDB7F9F-3999-87D9-4888-222819B41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971" y="619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69" y="2165987"/>
            <a:ext cx="6419083" cy="538038"/>
          </a:xfrm>
        </p:spPr>
        <p:txBody>
          <a:bodyPr/>
          <a:lstStyle/>
          <a:p>
            <a:pPr algn="ctr"/>
            <a:r>
              <a:rPr lang="en-US" dirty="0"/>
              <a:t>Hello World! Let me Introduce myself… I am Mercedes!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4" descr="Radio microphone">
            <a:extLst>
              <a:ext uri="{FF2B5EF4-FFF2-40B4-BE49-F238E27FC236}">
                <a16:creationId xmlns:a16="http://schemas.microsoft.com/office/drawing/2014/main" id="{B769C2AF-1648-D354-EC8F-639904F9C6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923" b="923"/>
          <a:stretch>
            <a:fillRect/>
          </a:stretch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A731C5-DC86-F669-6892-F9CBC1CD9151}"/>
              </a:ext>
            </a:extLst>
          </p:cNvPr>
          <p:cNvGrpSpPr/>
          <p:nvPr/>
        </p:nvGrpSpPr>
        <p:grpSpPr>
          <a:xfrm>
            <a:off x="753034" y="4153976"/>
            <a:ext cx="5853953" cy="914400"/>
            <a:chOff x="914399" y="4096702"/>
            <a:chExt cx="5853953" cy="914400"/>
          </a:xfrm>
        </p:grpSpPr>
        <p:pic>
          <p:nvPicPr>
            <p:cNvPr id="7" name="Graphic 6" descr="Voice">
              <a:extLst>
                <a:ext uri="{FF2B5EF4-FFF2-40B4-BE49-F238E27FC236}">
                  <a16:creationId xmlns:a16="http://schemas.microsoft.com/office/drawing/2014/main" id="{A947B9AA-97C9-A43C-E93D-EA95ED36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57599" y="4096702"/>
              <a:ext cx="3110753" cy="914400"/>
            </a:xfrm>
            <a:prstGeom prst="rect">
              <a:avLst/>
            </a:prstGeom>
          </p:spPr>
        </p:pic>
        <p:pic>
          <p:nvPicPr>
            <p:cNvPr id="8" name="Graphic 7" descr="Voice">
              <a:extLst>
                <a:ext uri="{FF2B5EF4-FFF2-40B4-BE49-F238E27FC236}">
                  <a16:creationId xmlns:a16="http://schemas.microsoft.com/office/drawing/2014/main" id="{F9A19062-C7BD-451D-2BC3-63D05E28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399" y="4096702"/>
              <a:ext cx="3110753" cy="914400"/>
            </a:xfrm>
            <a:prstGeom prst="rect">
              <a:avLst/>
            </a:prstGeom>
          </p:spPr>
        </p:pic>
      </p:grpSp>
      <p:pic>
        <p:nvPicPr>
          <p:cNvPr id="13" name="WhatsApp Audio 2023-11-11 at 11.01.08">
            <a:hlinkClick r:id="" action="ppaction://media"/>
            <a:extLst>
              <a:ext uri="{FF2B5EF4-FFF2-40B4-BE49-F238E27FC236}">
                <a16:creationId xmlns:a16="http://schemas.microsoft.com/office/drawing/2014/main" id="{14EE92D4-2526-4268-B992-05FEEC3C90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27" end="3123.31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613" y="6370638"/>
            <a:ext cx="487363" cy="487362"/>
          </a:xfrm>
          <a:prstGeom prst="rect">
            <a:avLst/>
          </a:prstGeom>
        </p:spPr>
      </p:pic>
      <p:pic>
        <p:nvPicPr>
          <p:cNvPr id="14" name="WhatsApp Audio 2023-11-11 at 11.01.31">
            <a:hlinkClick r:id="" action="ppaction://media"/>
            <a:extLst>
              <a:ext uri="{FF2B5EF4-FFF2-40B4-BE49-F238E27FC236}">
                <a16:creationId xmlns:a16="http://schemas.microsoft.com/office/drawing/2014/main" id="{067DF897-EA9A-5C46-DDBC-8D5B8545AF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4066" end="1264.64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6142" y="63706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oor open">
            <a:hlinkClick r:id="" action="ppaction://media"/>
            <a:extLst>
              <a:ext uri="{FF2B5EF4-FFF2-40B4-BE49-F238E27FC236}">
                <a16:creationId xmlns:a16="http://schemas.microsoft.com/office/drawing/2014/main" id="{3B8C3761-277D-2BCB-A2AE-26D7A2788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2095" y="2061232"/>
            <a:ext cx="6657481" cy="3744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02" y="3664629"/>
            <a:ext cx="4579970" cy="538038"/>
          </a:xfrm>
        </p:spPr>
        <p:txBody>
          <a:bodyPr/>
          <a:lstStyle/>
          <a:p>
            <a:r>
              <a:rPr lang="en-US" dirty="0"/>
              <a:t>Recognize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2" name="WhatsApp Audio 2023-11-11 at 11.07.36">
            <a:hlinkClick r:id="" action="ppaction://media"/>
            <a:extLst>
              <a:ext uri="{FF2B5EF4-FFF2-40B4-BE49-F238E27FC236}">
                <a16:creationId xmlns:a16="http://schemas.microsoft.com/office/drawing/2014/main" id="{328F2A96-355C-99FD-B29C-5CBD32A7D0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4810" end="1328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613" y="63706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294" y="3159981"/>
            <a:ext cx="4579970" cy="538038"/>
          </a:xfrm>
        </p:spPr>
        <p:txBody>
          <a:bodyPr/>
          <a:lstStyle/>
          <a:p>
            <a:r>
              <a:rPr lang="en-US" dirty="0"/>
              <a:t>Recognize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WhatsApp Audio 2023-11-11 at 11.40.43">
            <a:hlinkClick r:id="" action="ppaction://media"/>
            <a:extLst>
              <a:ext uri="{FF2B5EF4-FFF2-40B4-BE49-F238E27FC236}">
                <a16:creationId xmlns:a16="http://schemas.microsoft.com/office/drawing/2014/main" id="{8A6E4D7A-C9CB-EE9D-FA7B-DAB6CBC77DC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53" end="381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169" y="6370638"/>
            <a:ext cx="487363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1D80C-6218-540F-D5F7-1C4BF2B60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264" y="1849970"/>
            <a:ext cx="5252670" cy="3381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56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980C6E8-F118-62A8-E4AE-32EFAC72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3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42" y="104541"/>
            <a:ext cx="4919354" cy="667498"/>
          </a:xfrm>
        </p:spPr>
        <p:txBody>
          <a:bodyPr/>
          <a:lstStyle/>
          <a:p>
            <a:r>
              <a:rPr lang="en-US" dirty="0"/>
              <a:t>Recognize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WhatsApp Audio 2023-11-11 at 11.37.47">
            <a:hlinkClick r:id="" action="ppaction://media"/>
            <a:extLst>
              <a:ext uri="{FF2B5EF4-FFF2-40B4-BE49-F238E27FC236}">
                <a16:creationId xmlns:a16="http://schemas.microsoft.com/office/drawing/2014/main" id="{7C84A64E-A782-E455-DA21-000B851F4E7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86" end="1073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419" y="6627681"/>
            <a:ext cx="487363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6B5CD-D1D9-0A3A-B7F6-BCF29699D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790" b="14751"/>
          <a:stretch/>
        </p:blipFill>
        <p:spPr>
          <a:xfrm>
            <a:off x="16428" y="0"/>
            <a:ext cx="4069435" cy="71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22 Mercedes EQS Hyperscreen: Overengineered and Named ...">
            <a:extLst>
              <a:ext uri="{FF2B5EF4-FFF2-40B4-BE49-F238E27FC236}">
                <a16:creationId xmlns:a16="http://schemas.microsoft.com/office/drawing/2014/main" id="{5B54DFA8-AB38-3AFC-7FA2-93ACAFB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341" y="471075"/>
            <a:ext cx="4719884" cy="580030"/>
          </a:xfrm>
        </p:spPr>
        <p:txBody>
          <a:bodyPr/>
          <a:lstStyle/>
          <a:p>
            <a:r>
              <a:rPr lang="en-US" dirty="0"/>
              <a:t>Greet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6" name="WhatsApp Audio 2023-11-11 at 11.37.46 (1)">
            <a:hlinkClick r:id="" action="ppaction://media"/>
            <a:extLst>
              <a:ext uri="{FF2B5EF4-FFF2-40B4-BE49-F238E27FC236}">
                <a16:creationId xmlns:a16="http://schemas.microsoft.com/office/drawing/2014/main" id="{912E6D1B-D470-B1B3-CA6B-393B4B8ACE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63" end="456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516" y="60666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ffective 1:1 Personalization Starts with Concrete Data">
            <a:extLst>
              <a:ext uri="{FF2B5EF4-FFF2-40B4-BE49-F238E27FC236}">
                <a16:creationId xmlns:a16="http://schemas.microsoft.com/office/drawing/2014/main" id="{F2468204-ECE0-CC9D-87A0-D12C7EE5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435" y="-135170"/>
            <a:ext cx="12534435" cy="69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Personalize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8" name="WhatsApp Audio 2023-11-11 at 11.37.45">
            <a:hlinkClick r:id="" action="ppaction://media"/>
            <a:extLst>
              <a:ext uri="{FF2B5EF4-FFF2-40B4-BE49-F238E27FC236}">
                <a16:creationId xmlns:a16="http://schemas.microsoft.com/office/drawing/2014/main" id="{6E4D2916-A578-052B-C137-2FCE6C018F6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28" end="4040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4069" y="63706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523" y="1590738"/>
            <a:ext cx="4569572" cy="580029"/>
          </a:xfrm>
        </p:spPr>
        <p:txBody>
          <a:bodyPr/>
          <a:lstStyle/>
          <a:p>
            <a:pPr algn="ctr"/>
            <a:r>
              <a:rPr lang="en-US" dirty="0"/>
              <a:t>Personalize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WhatsApp Audio 2023-11-11 at 11.37.45 (1)">
            <a:hlinkClick r:id="" action="ppaction://media"/>
            <a:extLst>
              <a:ext uri="{FF2B5EF4-FFF2-40B4-BE49-F238E27FC236}">
                <a16:creationId xmlns:a16="http://schemas.microsoft.com/office/drawing/2014/main" id="{DA60AF2D-A1DB-F90E-72E9-38D2F87471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75" end="433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49" y="6451636"/>
            <a:ext cx="259360" cy="259359"/>
          </a:xfrm>
          <a:prstGeom prst="rect">
            <a:avLst/>
          </a:prstGeom>
        </p:spPr>
      </p:pic>
      <p:pic>
        <p:nvPicPr>
          <p:cNvPr id="5124" name="Picture 4" descr="Google Calendar - Apps on Google Play">
            <a:extLst>
              <a:ext uri="{FF2B5EF4-FFF2-40B4-BE49-F238E27FC236}">
                <a16:creationId xmlns:a16="http://schemas.microsoft.com/office/drawing/2014/main" id="{4EDAC93B-4C1E-7B7F-A261-0204FFC3E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8" t="15307" r="15125" b="15766"/>
          <a:stretch/>
        </p:blipFill>
        <p:spPr bwMode="auto">
          <a:xfrm>
            <a:off x="508224" y="3290081"/>
            <a:ext cx="1215342" cy="1215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B61822-D009-FEA3-E055-DEFFFB1D5732}"/>
              </a:ext>
            </a:extLst>
          </p:cNvPr>
          <p:cNvCxnSpPr>
            <a:cxnSpLocks/>
          </p:cNvCxnSpPr>
          <p:nvPr/>
        </p:nvCxnSpPr>
        <p:spPr>
          <a:xfrm>
            <a:off x="1851949" y="3897752"/>
            <a:ext cx="1979272" cy="0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26" name="Picture 6" descr="Navigation map APIs and SDKs | Mapbox">
            <a:extLst>
              <a:ext uri="{FF2B5EF4-FFF2-40B4-BE49-F238E27FC236}">
                <a16:creationId xmlns:a16="http://schemas.microsoft.com/office/drawing/2014/main" id="{D623F975-C2F0-7B4D-2B68-84806E3E8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95" y="3933649"/>
            <a:ext cx="2917016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ew battery tech can charge your smartphone in just 30 seconds | BetaNews">
            <a:extLst>
              <a:ext uri="{FF2B5EF4-FFF2-40B4-BE49-F238E27FC236}">
                <a16:creationId xmlns:a16="http://schemas.microsoft.com/office/drawing/2014/main" id="{C969FF9F-74D1-AB9B-3AC7-C73F536AF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25252" r="17738" b="27498"/>
          <a:stretch/>
        </p:blipFill>
        <p:spPr bwMode="auto">
          <a:xfrm>
            <a:off x="8256095" y="2403655"/>
            <a:ext cx="2824224" cy="14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A46F52-A998-AA8C-B809-E084F08305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529" t="1704" r="-1" b="24274"/>
          <a:stretch/>
        </p:blipFill>
        <p:spPr>
          <a:xfrm>
            <a:off x="4575738" y="2369476"/>
            <a:ext cx="3410793" cy="3827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890</TotalTime>
  <Words>291</Words>
  <Application>Microsoft Office PowerPoint</Application>
  <PresentationFormat>Widescreen</PresentationFormat>
  <Paragraphs>108</Paragraphs>
  <Slides>20</Slides>
  <Notes>3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 Bold</vt:lpstr>
      <vt:lpstr>Courier New</vt:lpstr>
      <vt:lpstr>Daytona Pro Light</vt:lpstr>
      <vt:lpstr>YAFdJjbTu24 1</vt:lpstr>
      <vt:lpstr>Office Theme</vt:lpstr>
      <vt:lpstr>Greeta </vt:lpstr>
      <vt:lpstr>PowerPoint Presentation</vt:lpstr>
      <vt:lpstr>Hello World! Let me Introduce myself… I am Mercedes!</vt:lpstr>
      <vt:lpstr>Recognize</vt:lpstr>
      <vt:lpstr>Recognize</vt:lpstr>
      <vt:lpstr>Recognize</vt:lpstr>
      <vt:lpstr>Greet</vt:lpstr>
      <vt:lpstr>Personalize</vt:lpstr>
      <vt:lpstr>Personalize</vt:lpstr>
      <vt:lpstr>Personalize</vt:lpstr>
      <vt:lpstr>Personalize</vt:lpstr>
      <vt:lpstr>So Much More..</vt:lpstr>
      <vt:lpstr>How do we scale?</vt:lpstr>
      <vt:lpstr>Our Development Journey</vt:lpstr>
      <vt:lpstr>Our Development Journey</vt:lpstr>
      <vt:lpstr>Our Development Journey</vt:lpstr>
      <vt:lpstr>Our Development Journey</vt:lpstr>
      <vt:lpstr>Implementation</vt:lpstr>
      <vt:lpstr>Implementation</vt:lpstr>
      <vt:lpstr>Say Bye Greeta!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Greeta </dc:title>
  <dc:creator>Priyanka Dani</dc:creator>
  <cp:lastModifiedBy>Priyanka Dani</cp:lastModifiedBy>
  <cp:revision>15</cp:revision>
  <dcterms:created xsi:type="dcterms:W3CDTF">2023-11-11T08:49:51Z</dcterms:created>
  <dcterms:modified xsi:type="dcterms:W3CDTF">2023-11-12T17:24:52Z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